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8" r:id="rId2"/>
    <p:sldId id="288" r:id="rId3"/>
    <p:sldId id="287" r:id="rId4"/>
    <p:sldId id="274" r:id="rId5"/>
    <p:sldId id="290" r:id="rId6"/>
    <p:sldId id="276" r:id="rId7"/>
    <p:sldId id="286" r:id="rId8"/>
    <p:sldId id="284" r:id="rId9"/>
    <p:sldId id="291" r:id="rId10"/>
    <p:sldId id="295" r:id="rId11"/>
    <p:sldId id="316" r:id="rId12"/>
    <p:sldId id="297" r:id="rId13"/>
    <p:sldId id="298" r:id="rId14"/>
    <p:sldId id="314" r:id="rId15"/>
    <p:sldId id="317" r:id="rId16"/>
    <p:sldId id="312" r:id="rId17"/>
    <p:sldId id="303" r:id="rId18"/>
    <p:sldId id="311" r:id="rId19"/>
    <p:sldId id="310" r:id="rId20"/>
    <p:sldId id="309" r:id="rId21"/>
    <p:sldId id="30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64" autoAdjust="0"/>
  </p:normalViewPr>
  <p:slideViewPr>
    <p:cSldViewPr>
      <p:cViewPr varScale="1">
        <p:scale>
          <a:sx n="66" d="100"/>
          <a:sy n="66" d="100"/>
        </p:scale>
        <p:origin x="-127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218672-E3D3-4FF9-8B4D-143ADB707F2F}" type="doc">
      <dgm:prSet loTypeId="urn:microsoft.com/office/officeart/2005/8/layout/hList1" loCatId="list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32A19C46-5193-47E4-8C9B-263FC5C49670}">
      <dgm:prSet phldrT="[Текст]" custT="1"/>
      <dgm:spPr/>
      <dgm:t>
        <a:bodyPr/>
        <a:lstStyle/>
        <a:p>
          <a:r>
            <a:rPr lang="ru-RU" sz="2500" b="1" dirty="0" smtClean="0"/>
            <a:t>Тесное сотрудничество с ВУЗами: ЕИ КФУ, КНИТУ КАИ</a:t>
          </a:r>
          <a:endParaRPr lang="ru-RU" sz="2500" b="1" dirty="0"/>
        </a:p>
      </dgm:t>
    </dgm:pt>
    <dgm:pt modelId="{FF3831E6-3B0C-4306-A8D7-FC61F763FE22}">
      <dgm:prSet phldrT="[Текст]" custT="1"/>
      <dgm:spPr/>
      <dgm:t>
        <a:bodyPr/>
        <a:lstStyle/>
        <a:p>
          <a:r>
            <a:rPr lang="ru-RU" sz="2500" b="1" dirty="0" smtClean="0"/>
            <a:t>Сетевой учебный план, элективные курсы по подготовке в ЕГЭ</a:t>
          </a:r>
          <a:endParaRPr lang="ru-RU" sz="2500" b="1" dirty="0"/>
        </a:p>
      </dgm:t>
    </dgm:pt>
    <dgm:pt modelId="{33ED5651-F1F3-4917-8EDF-80F010933E44}">
      <dgm:prSet phldrT="[Текст]" custT="1"/>
      <dgm:spPr/>
      <dgm:t>
        <a:bodyPr/>
        <a:lstStyle/>
        <a:p>
          <a:r>
            <a:rPr lang="ru-RU" sz="2500" b="1" smtClean="0"/>
            <a:t>Медицинский и социально-экономический </a:t>
          </a:r>
          <a:r>
            <a:rPr lang="ru-RU" sz="2500" b="1" dirty="0" smtClean="0"/>
            <a:t>профиль</a:t>
          </a:r>
          <a:endParaRPr lang="ru-RU" sz="2500" b="1" dirty="0"/>
        </a:p>
      </dgm:t>
    </dgm:pt>
    <dgm:pt modelId="{3AB96508-B4D9-4954-9E1B-BE18C9B8F850}">
      <dgm:prSet phldrT="[Текст]" custT="1"/>
      <dgm:spPr/>
      <dgm:t>
        <a:bodyPr/>
        <a:lstStyle/>
        <a:p>
          <a:r>
            <a:rPr lang="ru-RU" sz="3200" dirty="0" smtClean="0"/>
            <a:t>Профильное обучение в 10,11-х классах</a:t>
          </a:r>
          <a:endParaRPr lang="ru-RU" sz="3200" dirty="0"/>
        </a:p>
      </dgm:t>
    </dgm:pt>
    <dgm:pt modelId="{6283154D-AEE1-4298-A3B4-E2C1D67F82B2}" type="sibTrans" cxnId="{BF2FECC1-A9DC-45E1-AC8B-2AB2173C80E4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05673BF8-0B2B-4C8C-8738-7E2BC1C3C248}" type="parTrans" cxnId="{BF2FECC1-A9DC-45E1-AC8B-2AB2173C80E4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4383CBB6-90ED-4961-A6D7-F486CD432EE6}" type="sibTrans" cxnId="{AFA44444-985F-4756-B8A7-34D197E32E2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ABDE72DE-5BBB-4D52-9170-683521275C46}" type="parTrans" cxnId="{AFA44444-985F-4756-B8A7-34D197E32E2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6C0AF91A-A458-414D-87AC-4E794E5CF504}" type="sibTrans" cxnId="{3F4F07E8-E5EC-4617-B41E-60B90D5C3F1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FD03095C-6B56-4648-99A4-794D13461312}" type="parTrans" cxnId="{3F4F07E8-E5EC-4617-B41E-60B90D5C3F1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82EB16EB-BA1F-40A4-9269-B9686AE8C805}" type="sibTrans" cxnId="{1835311F-CDC7-4802-BE2E-117BBF893D4B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C19026D0-8079-41A6-A565-4DB7D7352379}" type="parTrans" cxnId="{1835311F-CDC7-4802-BE2E-117BBF893D4B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ECFD239D-460A-41C9-B589-7ADCB29EB182}">
      <dgm:prSet phldrT="[Текст]" custT="1"/>
      <dgm:spPr/>
      <dgm:t>
        <a:bodyPr/>
        <a:lstStyle/>
        <a:p>
          <a:r>
            <a:rPr lang="ru-RU" sz="2800" b="1" dirty="0" smtClean="0"/>
            <a:t>Связь с </a:t>
          </a:r>
          <a:r>
            <a:rPr lang="ru-RU" sz="2800" b="1" dirty="0" err="1" smtClean="0"/>
            <a:t>СУЗами</a:t>
          </a:r>
          <a:endParaRPr lang="ru-RU" sz="2800" b="1" dirty="0"/>
        </a:p>
      </dgm:t>
    </dgm:pt>
    <dgm:pt modelId="{2F61B125-39D5-4E02-8A1B-DBA4D4185CAC}">
      <dgm:prSet phldrT="[Текст]" custT="1"/>
      <dgm:spPr/>
      <dgm:t>
        <a:bodyPr/>
        <a:lstStyle/>
        <a:p>
          <a:r>
            <a:rPr lang="ru-RU" sz="2800" b="1" dirty="0" smtClean="0"/>
            <a:t>Подготовка  к сдаче ГИА</a:t>
          </a:r>
          <a:endParaRPr lang="ru-RU" sz="2800" b="1" dirty="0"/>
        </a:p>
      </dgm:t>
    </dgm:pt>
    <dgm:pt modelId="{FE79340B-17AD-41AB-9B32-5F60981339EF}">
      <dgm:prSet phldrT="[Текст]" custT="1"/>
      <dgm:spPr/>
      <dgm:t>
        <a:bodyPr/>
        <a:lstStyle/>
        <a:p>
          <a:r>
            <a:rPr lang="ru-RU" sz="2800" b="1" dirty="0" smtClean="0"/>
            <a:t>Элективные курсы по основным предметам</a:t>
          </a:r>
          <a:endParaRPr lang="ru-RU" sz="2800" b="1" dirty="0"/>
        </a:p>
      </dgm:t>
    </dgm:pt>
    <dgm:pt modelId="{D62AEF12-48A4-4216-B541-DE3D6BB59C11}">
      <dgm:prSet phldrT="[Текст]" custT="1"/>
      <dgm:spPr/>
      <dgm:t>
        <a:bodyPr/>
        <a:lstStyle/>
        <a:p>
          <a:r>
            <a:rPr lang="ru-RU" sz="3200" dirty="0" err="1" smtClean="0"/>
            <a:t>Предпрофильное</a:t>
          </a:r>
          <a:r>
            <a:rPr lang="ru-RU" sz="3200" dirty="0" smtClean="0"/>
            <a:t> обучение в 9- х классах</a:t>
          </a:r>
          <a:endParaRPr lang="ru-RU" sz="3200" dirty="0"/>
        </a:p>
      </dgm:t>
    </dgm:pt>
    <dgm:pt modelId="{EA5571FF-7BF6-49DE-8418-B74A1B4C12E6}" type="sibTrans" cxnId="{A1B18B37-7DCD-443A-8A61-7600C098083B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6A902C0D-CE63-4A8D-8E40-CC23CA59D717}" type="parTrans" cxnId="{A1B18B37-7DCD-443A-8A61-7600C098083B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319D98EC-F175-4C41-BDF7-2E2228FEF009}" type="sibTrans" cxnId="{EF50D3BC-EE13-4177-97D0-D38C05AC8A9C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43883B5C-1AF0-4F50-9540-16919E9B221E}" type="parTrans" cxnId="{EF50D3BC-EE13-4177-97D0-D38C05AC8A9C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68B2264E-0A01-40BB-BAB0-A99039A63F8F}" type="sibTrans" cxnId="{10FA47CD-9F6F-42AA-8AC9-2554BE4632DB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68259356-CDF0-435A-9166-24DBAE481C30}" type="parTrans" cxnId="{10FA47CD-9F6F-42AA-8AC9-2554BE4632DB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D30C3C06-4CC7-413C-95CA-8C34F6EF5B87}" type="sibTrans" cxnId="{8EB4E773-32E2-453B-9BD2-57B35AE4F7F2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62AF8C84-2BAC-4DD0-ACB0-859F2E069B41}" type="parTrans" cxnId="{8EB4E773-32E2-453B-9BD2-57B35AE4F7F2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3F25994D-5FED-478D-8128-542BBFA9103F}">
      <dgm:prSet phldrT="[Текст]" custT="1"/>
      <dgm:spPr/>
      <dgm:t>
        <a:bodyPr/>
        <a:lstStyle/>
        <a:p>
          <a:endParaRPr lang="ru-RU" sz="2800" b="1" dirty="0"/>
        </a:p>
      </dgm:t>
    </dgm:pt>
    <dgm:pt modelId="{7ECF88F1-5080-4551-8C36-51CF52568A55}" type="parTrans" cxnId="{A350DE32-E10D-4559-B023-151B918571A8}">
      <dgm:prSet/>
      <dgm:spPr/>
      <dgm:t>
        <a:bodyPr/>
        <a:lstStyle/>
        <a:p>
          <a:endParaRPr lang="ru-RU"/>
        </a:p>
      </dgm:t>
    </dgm:pt>
    <dgm:pt modelId="{A59707D2-CB2E-434F-A59B-C67290603EE3}" type="sibTrans" cxnId="{A350DE32-E10D-4559-B023-151B918571A8}">
      <dgm:prSet/>
      <dgm:spPr/>
      <dgm:t>
        <a:bodyPr/>
        <a:lstStyle/>
        <a:p>
          <a:endParaRPr lang="ru-RU"/>
        </a:p>
      </dgm:t>
    </dgm:pt>
    <dgm:pt modelId="{95A90E26-56AC-4A7F-A8D6-4A3E21C9E329}">
      <dgm:prSet phldrT="[Текст]" custT="1"/>
      <dgm:spPr/>
      <dgm:t>
        <a:bodyPr/>
        <a:lstStyle/>
        <a:p>
          <a:endParaRPr lang="ru-RU" sz="2800" b="1" dirty="0"/>
        </a:p>
      </dgm:t>
    </dgm:pt>
    <dgm:pt modelId="{DB3C8225-0716-40C5-895F-1DBCDF270449}" type="parTrans" cxnId="{74013A0F-B59E-47A4-9E33-75465A517F70}">
      <dgm:prSet/>
      <dgm:spPr/>
      <dgm:t>
        <a:bodyPr/>
        <a:lstStyle/>
        <a:p>
          <a:endParaRPr lang="ru-RU"/>
        </a:p>
      </dgm:t>
    </dgm:pt>
    <dgm:pt modelId="{7EA2E6A0-B7AC-4AB0-ABFE-76B9EF44D7D5}" type="sibTrans" cxnId="{74013A0F-B59E-47A4-9E33-75465A517F70}">
      <dgm:prSet/>
      <dgm:spPr/>
      <dgm:t>
        <a:bodyPr/>
        <a:lstStyle/>
        <a:p>
          <a:endParaRPr lang="ru-RU"/>
        </a:p>
      </dgm:t>
    </dgm:pt>
    <dgm:pt modelId="{12AB5DE3-D5E3-4BFE-A6A5-074F40F626D8}" type="pres">
      <dgm:prSet presAssocID="{DA218672-E3D3-4FF9-8B4D-143ADB707F2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962757-E790-4384-B25F-937A862A7A3A}" type="pres">
      <dgm:prSet presAssocID="{D62AEF12-48A4-4216-B541-DE3D6BB59C11}" presName="composite" presStyleCnt="0"/>
      <dgm:spPr/>
    </dgm:pt>
    <dgm:pt modelId="{DC5D8E27-2808-41B6-BD0B-A0C5C06F4C52}" type="pres">
      <dgm:prSet presAssocID="{D62AEF12-48A4-4216-B541-DE3D6BB59C11}" presName="parTx" presStyleLbl="alignNode1" presStyleIdx="0" presStyleCnt="2" custLinFactNeighborX="544" custLinFactNeighborY="425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FEAFF-4F71-4B82-8B49-EEED766DBDBB}" type="pres">
      <dgm:prSet presAssocID="{D62AEF12-48A4-4216-B541-DE3D6BB59C11}" presName="desTx" presStyleLbl="alignAccFollowNode1" presStyleIdx="0" presStyleCnt="2" custLinFactY="700000" custLinFactNeighborX="544" custLinFactNeighborY="703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54B042-F2C7-41C0-9EE5-56F86F0ADD68}" type="pres">
      <dgm:prSet presAssocID="{EA5571FF-7BF6-49DE-8418-B74A1B4C12E6}" presName="space" presStyleCnt="0"/>
      <dgm:spPr/>
    </dgm:pt>
    <dgm:pt modelId="{349B3982-F454-4039-A60E-30B86C0EE3E0}" type="pres">
      <dgm:prSet presAssocID="{3AB96508-B4D9-4954-9E1B-BE18C9B8F850}" presName="composite" presStyleCnt="0"/>
      <dgm:spPr/>
    </dgm:pt>
    <dgm:pt modelId="{7EC90B7C-CA36-4FD9-A094-2539C42FCEAE}" type="pres">
      <dgm:prSet presAssocID="{3AB96508-B4D9-4954-9E1B-BE18C9B8F850}" presName="parTx" presStyleLbl="alignNode1" presStyleIdx="1" presStyleCnt="2" custLinFactNeighborX="-5301" custLinFactNeighborY="393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5BB229-2FE6-4BFA-9248-5219E54D9672}" type="pres">
      <dgm:prSet presAssocID="{3AB96508-B4D9-4954-9E1B-BE18C9B8F850}" presName="desTx" presStyleLbl="alignAccFollowNode1" presStyleIdx="1" presStyleCnt="2" custLinFactY="800000" custLinFactNeighborX="-8672" custLinFactNeighborY="803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A16658-2544-4AEB-910E-2EAACC30FC00}" type="presOf" srcId="{33ED5651-F1F3-4917-8EDF-80F010933E44}" destId="{4E5BB229-2FE6-4BFA-9248-5219E54D9672}" srcOrd="0" destOrd="0" presId="urn:microsoft.com/office/officeart/2005/8/layout/hList1"/>
    <dgm:cxn modelId="{0E7D9759-40C5-4B43-885E-A33504FF9569}" type="presOf" srcId="{ECFD239D-460A-41C9-B589-7ADCB29EB182}" destId="{9C9FEAFF-4F71-4B82-8B49-EEED766DBDBB}" srcOrd="0" destOrd="4" presId="urn:microsoft.com/office/officeart/2005/8/layout/hList1"/>
    <dgm:cxn modelId="{AFA44444-985F-4756-B8A7-34D197E32E27}" srcId="{3AB96508-B4D9-4954-9E1B-BE18C9B8F850}" destId="{32A19C46-5193-47E4-8C9B-263FC5C49670}" srcOrd="2" destOrd="0" parTransId="{ABDE72DE-5BBB-4D52-9170-683521275C46}" sibTransId="{4383CBB6-90ED-4961-A6D7-F486CD432EE6}"/>
    <dgm:cxn modelId="{A24DFD51-3BCF-48F6-980D-002947289246}" type="presOf" srcId="{FE79340B-17AD-41AB-9B32-5F60981339EF}" destId="{9C9FEAFF-4F71-4B82-8B49-EEED766DBDBB}" srcOrd="0" destOrd="0" presId="urn:microsoft.com/office/officeart/2005/8/layout/hList1"/>
    <dgm:cxn modelId="{74013A0F-B59E-47A4-9E33-75465A517F70}" srcId="{D62AEF12-48A4-4216-B541-DE3D6BB59C11}" destId="{95A90E26-56AC-4A7F-A8D6-4A3E21C9E329}" srcOrd="3" destOrd="0" parTransId="{DB3C8225-0716-40C5-895F-1DBCDF270449}" sibTransId="{7EA2E6A0-B7AC-4AB0-ABFE-76B9EF44D7D5}"/>
    <dgm:cxn modelId="{8EB4E773-32E2-453B-9BD2-57B35AE4F7F2}" srcId="{D62AEF12-48A4-4216-B541-DE3D6BB59C11}" destId="{FE79340B-17AD-41AB-9B32-5F60981339EF}" srcOrd="0" destOrd="0" parTransId="{62AF8C84-2BAC-4DD0-ACB0-859F2E069B41}" sibTransId="{D30C3C06-4CC7-413C-95CA-8C34F6EF5B87}"/>
    <dgm:cxn modelId="{5E4A5148-A513-446C-8712-4979AF1A71D7}" type="presOf" srcId="{DA218672-E3D3-4FF9-8B4D-143ADB707F2F}" destId="{12AB5DE3-D5E3-4BFE-A6A5-074F40F626D8}" srcOrd="0" destOrd="0" presId="urn:microsoft.com/office/officeart/2005/8/layout/hList1"/>
    <dgm:cxn modelId="{A1B18B37-7DCD-443A-8A61-7600C098083B}" srcId="{DA218672-E3D3-4FF9-8B4D-143ADB707F2F}" destId="{D62AEF12-48A4-4216-B541-DE3D6BB59C11}" srcOrd="0" destOrd="0" parTransId="{6A902C0D-CE63-4A8D-8E40-CC23CA59D717}" sibTransId="{EA5571FF-7BF6-49DE-8418-B74A1B4C12E6}"/>
    <dgm:cxn modelId="{BF2FECC1-A9DC-45E1-AC8B-2AB2173C80E4}" srcId="{DA218672-E3D3-4FF9-8B4D-143ADB707F2F}" destId="{3AB96508-B4D9-4954-9E1B-BE18C9B8F850}" srcOrd="1" destOrd="0" parTransId="{05673BF8-0B2B-4C8C-8738-7E2BC1C3C248}" sibTransId="{6283154D-AEE1-4298-A3B4-E2C1D67F82B2}"/>
    <dgm:cxn modelId="{DC672F26-AFF3-4D6D-9EFD-44BA5C23F119}" type="presOf" srcId="{3F25994D-5FED-478D-8128-542BBFA9103F}" destId="{9C9FEAFF-4F71-4B82-8B49-EEED766DBDBB}" srcOrd="0" destOrd="1" presId="urn:microsoft.com/office/officeart/2005/8/layout/hList1"/>
    <dgm:cxn modelId="{BC1A5783-77BA-435F-A8AB-94206E2B70F0}" type="presOf" srcId="{D62AEF12-48A4-4216-B541-DE3D6BB59C11}" destId="{DC5D8E27-2808-41B6-BD0B-A0C5C06F4C52}" srcOrd="0" destOrd="0" presId="urn:microsoft.com/office/officeart/2005/8/layout/hList1"/>
    <dgm:cxn modelId="{3C8737F2-82F5-4264-89FA-CA82806CF8CE}" type="presOf" srcId="{FF3831E6-3B0C-4306-A8D7-FC61F763FE22}" destId="{4E5BB229-2FE6-4BFA-9248-5219E54D9672}" srcOrd="0" destOrd="1" presId="urn:microsoft.com/office/officeart/2005/8/layout/hList1"/>
    <dgm:cxn modelId="{C6C037AD-7573-4FEA-A8BE-9093F433D3A2}" type="presOf" srcId="{3AB96508-B4D9-4954-9E1B-BE18C9B8F850}" destId="{7EC90B7C-CA36-4FD9-A094-2539C42FCEAE}" srcOrd="0" destOrd="0" presId="urn:microsoft.com/office/officeart/2005/8/layout/hList1"/>
    <dgm:cxn modelId="{0F93DF81-CAC3-4144-8C03-D848E0748B8A}" type="presOf" srcId="{32A19C46-5193-47E4-8C9B-263FC5C49670}" destId="{4E5BB229-2FE6-4BFA-9248-5219E54D9672}" srcOrd="0" destOrd="2" presId="urn:microsoft.com/office/officeart/2005/8/layout/hList1"/>
    <dgm:cxn modelId="{EF50D3BC-EE13-4177-97D0-D38C05AC8A9C}" srcId="{D62AEF12-48A4-4216-B541-DE3D6BB59C11}" destId="{ECFD239D-460A-41C9-B589-7ADCB29EB182}" srcOrd="4" destOrd="0" parTransId="{43883B5C-1AF0-4F50-9540-16919E9B221E}" sibTransId="{319D98EC-F175-4C41-BDF7-2E2228FEF009}"/>
    <dgm:cxn modelId="{4CC13B40-303C-4EA6-956E-2942DE013900}" type="presOf" srcId="{95A90E26-56AC-4A7F-A8D6-4A3E21C9E329}" destId="{9C9FEAFF-4F71-4B82-8B49-EEED766DBDBB}" srcOrd="0" destOrd="3" presId="urn:microsoft.com/office/officeart/2005/8/layout/hList1"/>
    <dgm:cxn modelId="{6CD9E78F-936E-462B-BB2F-1F82DD4B4562}" type="presOf" srcId="{2F61B125-39D5-4E02-8A1B-DBA4D4185CAC}" destId="{9C9FEAFF-4F71-4B82-8B49-EEED766DBDBB}" srcOrd="0" destOrd="2" presId="urn:microsoft.com/office/officeart/2005/8/layout/hList1"/>
    <dgm:cxn modelId="{3F4F07E8-E5EC-4617-B41E-60B90D5C3F17}" srcId="{3AB96508-B4D9-4954-9E1B-BE18C9B8F850}" destId="{FF3831E6-3B0C-4306-A8D7-FC61F763FE22}" srcOrd="1" destOrd="0" parTransId="{FD03095C-6B56-4648-99A4-794D13461312}" sibTransId="{6C0AF91A-A458-414D-87AC-4E794E5CF504}"/>
    <dgm:cxn modelId="{10FA47CD-9F6F-42AA-8AC9-2554BE4632DB}" srcId="{D62AEF12-48A4-4216-B541-DE3D6BB59C11}" destId="{2F61B125-39D5-4E02-8A1B-DBA4D4185CAC}" srcOrd="2" destOrd="0" parTransId="{68259356-CDF0-435A-9166-24DBAE481C30}" sibTransId="{68B2264E-0A01-40BB-BAB0-A99039A63F8F}"/>
    <dgm:cxn modelId="{1835311F-CDC7-4802-BE2E-117BBF893D4B}" srcId="{3AB96508-B4D9-4954-9E1B-BE18C9B8F850}" destId="{33ED5651-F1F3-4917-8EDF-80F010933E44}" srcOrd="0" destOrd="0" parTransId="{C19026D0-8079-41A6-A565-4DB7D7352379}" sibTransId="{82EB16EB-BA1F-40A4-9269-B9686AE8C805}"/>
    <dgm:cxn modelId="{A350DE32-E10D-4559-B023-151B918571A8}" srcId="{D62AEF12-48A4-4216-B541-DE3D6BB59C11}" destId="{3F25994D-5FED-478D-8128-542BBFA9103F}" srcOrd="1" destOrd="0" parTransId="{7ECF88F1-5080-4551-8C36-51CF52568A55}" sibTransId="{A59707D2-CB2E-434F-A59B-C67290603EE3}"/>
    <dgm:cxn modelId="{72CD4647-97A4-4766-9572-AE8398FAF592}" type="presParOf" srcId="{12AB5DE3-D5E3-4BFE-A6A5-074F40F626D8}" destId="{B4962757-E790-4384-B25F-937A862A7A3A}" srcOrd="0" destOrd="0" presId="urn:microsoft.com/office/officeart/2005/8/layout/hList1"/>
    <dgm:cxn modelId="{4D7B1A20-B9AA-4363-A3A8-93C03DB81E28}" type="presParOf" srcId="{B4962757-E790-4384-B25F-937A862A7A3A}" destId="{DC5D8E27-2808-41B6-BD0B-A0C5C06F4C52}" srcOrd="0" destOrd="0" presId="urn:microsoft.com/office/officeart/2005/8/layout/hList1"/>
    <dgm:cxn modelId="{9BB2B22E-1B8A-4814-BC3E-17E09BECF4DB}" type="presParOf" srcId="{B4962757-E790-4384-B25F-937A862A7A3A}" destId="{9C9FEAFF-4F71-4B82-8B49-EEED766DBDBB}" srcOrd="1" destOrd="0" presId="urn:microsoft.com/office/officeart/2005/8/layout/hList1"/>
    <dgm:cxn modelId="{793C8E8E-95F7-43BB-90D9-754DB829AB1A}" type="presParOf" srcId="{12AB5DE3-D5E3-4BFE-A6A5-074F40F626D8}" destId="{5C54B042-F2C7-41C0-9EE5-56F86F0ADD68}" srcOrd="1" destOrd="0" presId="urn:microsoft.com/office/officeart/2005/8/layout/hList1"/>
    <dgm:cxn modelId="{74245A5C-7CE9-4D17-A061-682731A30676}" type="presParOf" srcId="{12AB5DE3-D5E3-4BFE-A6A5-074F40F626D8}" destId="{349B3982-F454-4039-A60E-30B86C0EE3E0}" srcOrd="2" destOrd="0" presId="urn:microsoft.com/office/officeart/2005/8/layout/hList1"/>
    <dgm:cxn modelId="{3CC4296D-4C2F-4285-B9C6-A4DF89DA4430}" type="presParOf" srcId="{349B3982-F454-4039-A60E-30B86C0EE3E0}" destId="{7EC90B7C-CA36-4FD9-A094-2539C42FCEAE}" srcOrd="0" destOrd="0" presId="urn:microsoft.com/office/officeart/2005/8/layout/hList1"/>
    <dgm:cxn modelId="{988C0B97-7885-4C85-BD81-97653D077A8B}" type="presParOf" srcId="{349B3982-F454-4039-A60E-30B86C0EE3E0}" destId="{4E5BB229-2FE6-4BFA-9248-5219E54D9672}" srcOrd="1" destOrd="0" presId="urn:microsoft.com/office/officeart/2005/8/layout/hList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D8E27-2808-41B6-BD0B-A0C5C06F4C52}">
      <dsp:nvSpPr>
        <dsp:cNvPr id="0" name=""/>
        <dsp:cNvSpPr/>
      </dsp:nvSpPr>
      <dsp:spPr>
        <a:xfrm>
          <a:off x="23286" y="1510707"/>
          <a:ext cx="4272309" cy="17089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/>
            <a:t>Предпрофильное</a:t>
          </a:r>
          <a:r>
            <a:rPr lang="ru-RU" sz="3200" kern="1200" dirty="0" smtClean="0"/>
            <a:t> обучение в 9- х классах</a:t>
          </a:r>
          <a:endParaRPr lang="ru-RU" sz="3200" kern="1200" dirty="0"/>
        </a:p>
      </dsp:txBody>
      <dsp:txXfrm>
        <a:off x="23286" y="1510707"/>
        <a:ext cx="4272309" cy="1708923"/>
      </dsp:txXfrm>
    </dsp:sp>
    <dsp:sp modelId="{9C9FEAFF-4F71-4B82-8B49-EEED766DBDBB}">
      <dsp:nvSpPr>
        <dsp:cNvPr id="0" name=""/>
        <dsp:cNvSpPr/>
      </dsp:nvSpPr>
      <dsp:spPr>
        <a:xfrm>
          <a:off x="23286" y="3274437"/>
          <a:ext cx="4272309" cy="359533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/>
            <a:t>Элективные курсы по основным предметам</a:t>
          </a:r>
          <a:endParaRPr lang="ru-RU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/>
            <a:t>Подготовка  к сдаче ГИА</a:t>
          </a:r>
          <a:endParaRPr lang="ru-RU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/>
            <a:t>Связь с </a:t>
          </a:r>
          <a:r>
            <a:rPr lang="ru-RU" sz="2800" b="1" kern="1200" dirty="0" err="1" smtClean="0"/>
            <a:t>СУЗами</a:t>
          </a:r>
          <a:endParaRPr lang="ru-RU" sz="2800" b="1" kern="1200" dirty="0"/>
        </a:p>
      </dsp:txBody>
      <dsp:txXfrm>
        <a:off x="23286" y="3274437"/>
        <a:ext cx="4272309" cy="3595333"/>
      </dsp:txXfrm>
    </dsp:sp>
    <dsp:sp modelId="{7EC90B7C-CA36-4FD9-A094-2539C42FCEAE}">
      <dsp:nvSpPr>
        <dsp:cNvPr id="0" name=""/>
        <dsp:cNvSpPr/>
      </dsp:nvSpPr>
      <dsp:spPr>
        <a:xfrm>
          <a:off x="4644002" y="1455064"/>
          <a:ext cx="4272309" cy="17089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Профильное обучение в 10,11-х классах</a:t>
          </a:r>
          <a:endParaRPr lang="ru-RU" sz="3200" kern="1200" dirty="0"/>
        </a:p>
      </dsp:txBody>
      <dsp:txXfrm>
        <a:off x="4644002" y="1455064"/>
        <a:ext cx="4272309" cy="1708923"/>
      </dsp:txXfrm>
    </dsp:sp>
    <dsp:sp modelId="{4E5BB229-2FE6-4BFA-9248-5219E54D9672}">
      <dsp:nvSpPr>
        <dsp:cNvPr id="0" name=""/>
        <dsp:cNvSpPr/>
      </dsp:nvSpPr>
      <dsp:spPr>
        <a:xfrm>
          <a:off x="4499982" y="3274437"/>
          <a:ext cx="4272309" cy="359533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smtClean="0"/>
            <a:t>Медицинский и социально-экономический </a:t>
          </a:r>
          <a:r>
            <a:rPr lang="ru-RU" sz="2500" b="1" kern="1200" dirty="0" smtClean="0"/>
            <a:t>профиль</a:t>
          </a:r>
          <a:endParaRPr lang="ru-RU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/>
            <a:t>Сетевой учебный план, элективные курсы по подготовке в ЕГЭ</a:t>
          </a:r>
          <a:endParaRPr lang="ru-RU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/>
            <a:t>Тесное сотрудничество с ВУЗами: ЕИ КФУ, КНИТУ КАИ</a:t>
          </a:r>
          <a:endParaRPr lang="ru-RU" sz="2500" b="1" kern="1200" dirty="0"/>
        </a:p>
      </dsp:txBody>
      <dsp:txXfrm>
        <a:off x="4499982" y="3274437"/>
        <a:ext cx="4272309" cy="3595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66978-F9BB-47D9-AD70-299A93D83118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05C84-B4FB-4FB4-8D23-CF618B797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35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05C84-B4FB-4FB4-8D23-CF618B7979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59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5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22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3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74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55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91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380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0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756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84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375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表格占位符 13"/>
          <p:cNvSpPr>
            <a:spLocks noGrp="1"/>
          </p:cNvSpPr>
          <p:nvPr>
            <p:ph type="tbl" sz="quarter" idx="10"/>
          </p:nvPr>
        </p:nvSpPr>
        <p:spPr>
          <a:xfrm>
            <a:off x="3143239" y="2714625"/>
            <a:ext cx="5572165" cy="2857515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таблицы</a:t>
            </a:r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28596" y="428604"/>
            <a:ext cx="2500313" cy="2214563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2"/>
          </p:nvPr>
        </p:nvSpPr>
        <p:spPr>
          <a:xfrm>
            <a:off x="3143240" y="1428736"/>
            <a:ext cx="5572136" cy="1143014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3143250" y="500063"/>
            <a:ext cx="3714750" cy="7858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289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CDC52-66F7-4FA1-8BE8-A14D6BFCA5E8}" type="datetimeFigureOut">
              <a:rPr lang="ru-RU" smtClean="0"/>
              <a:pPr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D08EA-B0E7-446B-B701-1E6E77FF06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30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1.jpeg"/><Relationship Id="rId12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openxmlformats.org/officeDocument/2006/relationships/image" Target="../media/image13.jpe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5.wdp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microsoft.com/office/2007/relationships/hdphoto" Target="../media/hdphoto6.wdp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microsoft.com/office/2007/relationships/hdphoto" Target="../media/hdphoto7.wdp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4.jpeg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0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123" y="3856988"/>
            <a:ext cx="4513522" cy="3001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5940152" cy="1858218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МБОУ «СОШ №20» </a:t>
            </a:r>
            <a:br>
              <a:rPr lang="ru-RU" sz="3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3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г.Альметьевска</a:t>
            </a:r>
            <a:r>
              <a:rPr lang="ru-RU" sz="3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</a:t>
            </a:r>
            <a:br>
              <a:rPr lang="ru-RU" sz="3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3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Республики Татарстан</a:t>
            </a:r>
          </a:p>
        </p:txBody>
      </p:sp>
      <p:pic>
        <p:nvPicPr>
          <p:cNvPr id="1026" name="Picture 2" descr="C:\Users\Admin\AppData\Local\Temp\Rar$DI37.992\DSC_38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" t="8899"/>
          <a:stretch/>
        </p:blipFill>
        <p:spPr bwMode="auto">
          <a:xfrm>
            <a:off x="173670" y="1772816"/>
            <a:ext cx="3607654" cy="2535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141293" y="4400768"/>
            <a:ext cx="3672408" cy="1872208"/>
          </a:xfrm>
          <a:prstGeom prst="verticalScroll">
            <a:avLst>
              <a:gd name="adj" fmla="val 6580"/>
            </a:avLst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  <a:t>МБОУ «СОШ №20» </a:t>
            </a:r>
            <a:br>
              <a:rPr lang="ru-RU" sz="28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</a:br>
            <a:r>
              <a:rPr lang="ru-RU" sz="28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  <a:t>г</a:t>
            </a:r>
            <a:r>
              <a:rPr lang="ru-RU" sz="2800" b="1" cap="all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  <a:t>. Альметьевска </a:t>
            </a:r>
            <a:r>
              <a:rPr lang="ru-RU" sz="28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  <a:t/>
            </a:r>
            <a:br>
              <a:rPr lang="ru-RU" sz="28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</a:br>
            <a:r>
              <a:rPr lang="ru-RU" sz="2800" b="1" cap="all" dirty="0">
                <a:ln/>
                <a:solidFill>
                  <a:schemeClr val="tx2">
                    <a:lumMod val="75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+mj-lt"/>
              </a:rPr>
              <a:t>Республики Татарстан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t="4535" b="211"/>
          <a:stretch/>
        </p:blipFill>
        <p:spPr>
          <a:xfrm>
            <a:off x="3638292" y="1556792"/>
            <a:ext cx="5357775" cy="3447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Блок-схема: несколько документов 4"/>
          <p:cNvSpPr/>
          <p:nvPr/>
        </p:nvSpPr>
        <p:spPr>
          <a:xfrm>
            <a:off x="323528" y="202332"/>
            <a:ext cx="8386932" cy="1584176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buNone/>
            </a:pP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«Верь в успех, ибо тот, кто верит в успех, успешен»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0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" t="4200" r="10152" b="651"/>
          <a:stretch/>
        </p:blipFill>
        <p:spPr>
          <a:xfrm>
            <a:off x="5660553" y="0"/>
            <a:ext cx="3483447" cy="517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Admin\AppData\Local\Temp\Rar$DI37.992\DSC_38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" t="8899"/>
          <a:stretch/>
        </p:blipFill>
        <p:spPr bwMode="auto">
          <a:xfrm>
            <a:off x="46906" y="14882"/>
            <a:ext cx="1844111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Объект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174903"/>
            <a:ext cx="2525137" cy="1678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ертикальный свиток 5"/>
          <p:cNvSpPr/>
          <p:nvPr/>
        </p:nvSpPr>
        <p:spPr>
          <a:xfrm>
            <a:off x="46906" y="1202612"/>
            <a:ext cx="6840760" cy="5283317"/>
          </a:xfrm>
          <a:prstGeom prst="verticalScroll">
            <a:avLst>
              <a:gd name="adj" fmla="val 333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 основания: 1989 год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учащихся </a:t>
            </a: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1453 (689 в нач. </a:t>
            </a:r>
            <a:r>
              <a:rPr lang="ru-RU" sz="24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</a:t>
            </a: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  <a:endParaRPr lang="ru-RU" sz="24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педагогических работников – </a:t>
            </a: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</a:t>
            </a:r>
            <a:endParaRPr lang="ru-RU" sz="24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Школа- победитель  Приоритетного национального проекта «Образование», внедряющая инновационные программы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Школа, содействующая здоровью серебряного уровня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Победитель  проекта «</a:t>
            </a:r>
            <a:r>
              <a:rPr lang="ru-RU" sz="2400" b="1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Эколидер</a:t>
            </a: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«Самая активная школа» в рамках проекта «Эко-патруль»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10 -</a:t>
            </a:r>
            <a:r>
              <a:rPr lang="ru-RU" sz="2400" b="1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</a:t>
            </a: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</a:t>
            </a: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рейтинге школ </a:t>
            </a:r>
            <a:r>
              <a:rPr lang="ru-RU" sz="2400" b="1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Альметьевского</a:t>
            </a:r>
            <a:r>
              <a:rPr lang="ru-RU" sz="24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муниципального </a:t>
            </a: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Победитель проекта «Успешная школа»</a:t>
            </a:r>
            <a:endParaRPr lang="ru-RU" sz="24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1965332" y="60594"/>
            <a:ext cx="4866325" cy="989536"/>
          </a:xfrm>
          <a:prstGeom prst="flowChartMultidocumen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cs typeface="Aparajita" panose="020B0604020202020204" pitchFamily="34" charset="0"/>
              </a:rPr>
              <a:t>Визитка школы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65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9365742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923"/>
            <a:ext cx="9144000" cy="689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12" y="25784"/>
            <a:ext cx="3728548" cy="278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3" descr="C:\Users\Admin\Desktop\фото апрель сингапур\IMG_20150330_1152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5031"/>
          <a:stretch/>
        </p:blipFill>
        <p:spPr bwMode="auto">
          <a:xfrm>
            <a:off x="5618970" y="1061729"/>
            <a:ext cx="3475075" cy="2260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er\Desktop\фото проекты\фото11\100SSCAM\S63029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651" y="3730161"/>
            <a:ext cx="3327536" cy="3004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фото\4А,3Г\IMG_20151019_08213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81" r="17909"/>
          <a:stretch/>
        </p:blipFill>
        <p:spPr bwMode="auto">
          <a:xfrm>
            <a:off x="308189" y="3482782"/>
            <a:ext cx="2511080" cy="3251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фото\1Б, 3Б\IMG_20151017_08203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7" y="4053873"/>
            <a:ext cx="1863960" cy="2485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 bwMode="auto">
          <a:xfrm>
            <a:off x="2742048" y="2466203"/>
            <a:ext cx="3298118" cy="1733772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8779" y="2384093"/>
            <a:ext cx="2952328" cy="18158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8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Стратегические </a:t>
            </a:r>
            <a:r>
              <a:rPr lang="ru-RU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задачи школы</a:t>
            </a:r>
          </a:p>
          <a:p>
            <a:pPr algn="ctr"/>
            <a:endParaRPr lang="ru-RU" sz="2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6477833" y="5795068"/>
            <a:ext cx="2452101" cy="921840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Расширение ресурсной базы учреждения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6252920" y="125983"/>
            <a:ext cx="2426716" cy="888957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Совершенствование профессиональной компетенции педагогов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 bwMode="auto">
          <a:xfrm rot="2787295">
            <a:off x="5491724" y="4564659"/>
            <a:ext cx="1066517" cy="235848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 bwMode="auto">
          <a:xfrm rot="7288690">
            <a:off x="2155205" y="4366034"/>
            <a:ext cx="1218151" cy="529408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 bwMode="auto">
          <a:xfrm rot="18590217">
            <a:off x="5010356" y="1629388"/>
            <a:ext cx="1267468" cy="416946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1027" name="Picture 3" descr="C:\Users\Admin\Desktop\фото\1Б, 3Б\IMG_20151017_082437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" b="18740"/>
          <a:stretch/>
        </p:blipFill>
        <p:spPr bwMode="auto">
          <a:xfrm>
            <a:off x="4262880" y="4375576"/>
            <a:ext cx="2173022" cy="21635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1821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6775681" y="2987066"/>
            <a:ext cx="2303128" cy="743095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Укрепление школьных традиций</a:t>
            </a:r>
          </a:p>
          <a:p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7" name="Стрелка вправо 26"/>
          <p:cNvSpPr/>
          <p:nvPr/>
        </p:nvSpPr>
        <p:spPr bwMode="auto">
          <a:xfrm>
            <a:off x="6053299" y="3111893"/>
            <a:ext cx="794529" cy="417954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66" y="494990"/>
            <a:ext cx="2108551" cy="2747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Скругленный прямоугольник 23"/>
          <p:cNvSpPr/>
          <p:nvPr/>
        </p:nvSpPr>
        <p:spPr bwMode="auto">
          <a:xfrm>
            <a:off x="1297126" y="5605840"/>
            <a:ext cx="1743291" cy="1152165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Внедрение инновационных технологий в образовании</a:t>
            </a: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380436" y="172772"/>
            <a:ext cx="2361612" cy="795381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Повышения качества </a:t>
            </a:r>
            <a:r>
              <a:rPr lang="ru-RU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образования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Стрелка вправо 16"/>
          <p:cNvSpPr/>
          <p:nvPr/>
        </p:nvSpPr>
        <p:spPr bwMode="auto">
          <a:xfrm rot="13701470">
            <a:off x="2116205" y="1657185"/>
            <a:ext cx="1296151" cy="423501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ln>
                <a:solidFill>
                  <a:srgbClr val="FFC000"/>
                </a:solidFill>
              </a:ln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 bwMode="auto">
          <a:xfrm rot="3046405">
            <a:off x="5506427" y="4355817"/>
            <a:ext cx="1407433" cy="490394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51046" y="2808901"/>
            <a:ext cx="2072681" cy="665167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Улучшение условий обучения детей</a:t>
            </a:r>
            <a:endParaRPr lang="ru-RU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 bwMode="auto">
          <a:xfrm rot="10800000">
            <a:off x="2042759" y="2991403"/>
            <a:ext cx="721521" cy="378233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>
              <a:defRPr/>
            </a:pPr>
            <a:endParaRPr lang="ru-RU" sz="2400" b="1">
              <a:ln>
                <a:solidFill>
                  <a:srgbClr val="FFC000"/>
                </a:solidFill>
              </a:ln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" name="AutoShape 2" descr="http://ramki-kartinki.ru/_ph/2/2/936574286.jpg?144501228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6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40" y="0"/>
            <a:ext cx="91516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7118" y="1556792"/>
            <a:ext cx="91439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/>
              <a:t> </a:t>
            </a:r>
            <a:endParaRPr lang="ru-RU" sz="26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91399"/>
            <a:ext cx="8388424" cy="56153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060295"/>
              </p:ext>
            </p:extLst>
          </p:nvPr>
        </p:nvGraphicFramePr>
        <p:xfrm>
          <a:off x="167118" y="2348880"/>
          <a:ext cx="8869377" cy="4145036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4544497"/>
                <a:gridCol w="2309814"/>
                <a:gridCol w="2015066"/>
              </a:tblGrid>
              <a:tr h="2508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Название </a:t>
                      </a:r>
                      <a:r>
                        <a:rPr lang="ru-RU" sz="20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конкурса</a:t>
                      </a:r>
                      <a:endParaRPr lang="ru-RU" sz="2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уровень</a:t>
                      </a:r>
                      <a:endParaRPr lang="ru-RU" sz="1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Результат </a:t>
                      </a:r>
                      <a:endParaRPr lang="ru-RU" sz="1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3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Грант “Наш лучщий учитель”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Республиканский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  <a:effectLst/>
                        </a:rPr>
                        <a:t>15 педагогов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3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Грант “Наш новый учитель”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Республиканский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  <a:effectLst/>
                        </a:rPr>
                        <a:t>4 педагога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075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“50 инновационных идей в образовании”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Республиканский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  <a:effectLst/>
                        </a:rPr>
                        <a:t>2 победителя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“Национальный проект “Образование”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Республиканский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7030A0"/>
                          </a:solidFill>
                          <a:effectLst/>
                        </a:rPr>
                        <a:t>1 победитель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“Учитель года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2018”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Зональный</a:t>
                      </a:r>
                      <a:endParaRPr lang="ru-RU" sz="1800" b="1" dirty="0" smtClean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Победитель</a:t>
                      </a:r>
                      <a:endParaRPr lang="ru-RU" sz="1800" b="1" dirty="0" smtClean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992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“Учитель года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2019”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Зональный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Победитель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“Учитель года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2020”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Зональный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Победитель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“Учитель года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2021”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Муниципальный 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Победитель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“Учитель года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2022”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Республиканский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Победитель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“Классный руководитель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2020”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Муниципальный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</a:rPr>
                        <a:t>Призер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2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Конкурс молодых </a:t>
                      </a:r>
                      <a:r>
                        <a:rPr lang="tt-RU" sz="1800" dirty="0" smtClean="0">
                          <a:solidFill>
                            <a:srgbClr val="7030A0"/>
                          </a:solidFill>
                          <a:effectLst/>
                        </a:rPr>
                        <a:t>педагогов  «</a:t>
                      </a: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Новой школе - современный учитель» 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Муниципальный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t-RU" sz="1800" dirty="0">
                          <a:solidFill>
                            <a:srgbClr val="7030A0"/>
                          </a:solidFill>
                          <a:effectLst/>
                        </a:rPr>
                        <a:t>2 место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274764"/>
              </p:ext>
            </p:extLst>
          </p:nvPr>
        </p:nvGraphicFramePr>
        <p:xfrm>
          <a:off x="1003784" y="758922"/>
          <a:ext cx="7128792" cy="914400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959746"/>
                <a:gridCol w="2084523"/>
                <a:gridCol w="2084523"/>
              </a:tblGrid>
              <a:tr h="4681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 педагогических работников</a:t>
                      </a:r>
                      <a:endParaRPr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Высшая категория</a:t>
                      </a:r>
                      <a:endParaRPr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категория</a:t>
                      </a:r>
                      <a:endParaRPr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2340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72</a:t>
                      </a:r>
                      <a:endParaRPr lang="ru-RU" sz="20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ru-RU" sz="20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</a:t>
                      </a:r>
                      <a:endParaRPr lang="ru-RU" sz="20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Блок-схема: несколько документов 8"/>
          <p:cNvSpPr/>
          <p:nvPr/>
        </p:nvSpPr>
        <p:spPr>
          <a:xfrm>
            <a:off x="1331640" y="116632"/>
            <a:ext cx="6397373" cy="549534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32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Педагогические </a:t>
            </a:r>
            <a:r>
              <a:rPr lang="ru-RU" sz="3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работники </a:t>
            </a:r>
          </a:p>
          <a:p>
            <a:pPr algn="ctr"/>
            <a:endParaRPr lang="ru-RU" sz="4400" b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Aparajita" panose="020B0604020202020204" pitchFamily="34" charset="0"/>
            </a:endParaRPr>
          </a:p>
        </p:txBody>
      </p:sp>
      <p:sp>
        <p:nvSpPr>
          <p:cNvPr id="10" name="Блок-схема: несколько документов 9"/>
          <p:cNvSpPr/>
          <p:nvPr/>
        </p:nvSpPr>
        <p:spPr>
          <a:xfrm>
            <a:off x="1187624" y="1668637"/>
            <a:ext cx="6662971" cy="761195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Участие педагогов в различных конкурсах педагогического мастерства</a:t>
            </a:r>
          </a:p>
          <a:p>
            <a:pPr algn="ctr"/>
            <a:endParaRPr lang="ru-RU" sz="4400" b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" r="-37" b="10674"/>
          <a:stretch/>
        </p:blipFill>
        <p:spPr bwMode="auto">
          <a:xfrm>
            <a:off x="-5616" y="0"/>
            <a:ext cx="91484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C:\Users\Admin\Desktop\фото\фото 1А,1Б,1Г,1Д,2Б, 2Г\IMG_20151015_08083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76" b="33334"/>
          <a:stretch/>
        </p:blipFill>
        <p:spPr bwMode="auto">
          <a:xfrm>
            <a:off x="1187782" y="163198"/>
            <a:ext cx="6250222" cy="4749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фото\фото 1А,1Б,1Г,1Д,2Б, 2Г\IMG_20151015_08171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9" r="32379" b="37581"/>
          <a:stretch/>
        </p:blipFill>
        <p:spPr bwMode="auto">
          <a:xfrm>
            <a:off x="6167780" y="150344"/>
            <a:ext cx="2739022" cy="2160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esktop\фото\фото 1А,1Б,1Г,1Д,2Б, 2Г\IMG_20151015_09114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86" y="3403752"/>
            <a:ext cx="2435736" cy="32476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94160" y="968731"/>
            <a:ext cx="4696631" cy="2214799"/>
          </a:xfrm>
          <a:prstGeom prst="wedgeRoundRectCallout">
            <a:avLst>
              <a:gd name="adj1" fmla="val 56030"/>
              <a:gd name="adj2" fmla="val -5017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ru-RU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</a:rPr>
              <a:t>Школьное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</a:rPr>
              <a:t>научное общество «Мы будущее России»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</a:rPr>
              <a:t>Геологическое объединение учащихся школы       «Юные геологи»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</a:rPr>
              <a:t>Школьная газета «Аргументы и парты»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</a:rPr>
              <a:t>Сообщество учащихся «3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D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</a:rPr>
              <a:t>-моделирование»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</a:rPr>
              <a:t>Работа школьных кружков, объединений и секций:</a:t>
            </a:r>
          </a:p>
          <a:p>
            <a:pPr algn="ctr"/>
            <a:endParaRPr lang="ru-RU" dirty="0"/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132260" y="48252"/>
            <a:ext cx="5976664" cy="864096"/>
          </a:xfrm>
          <a:prstGeom prst="flowChartMultidocumen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Работа с одаренными</a:t>
            </a:r>
            <a:endParaRPr lang="ru-RU" sz="36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196" name="Picture 4" descr="C:\Users\Admin\Desktop\фото\фото 1А,1Б,1Г,1Д,2Б, 2Г\IMG_20151015_08164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3"/>
          <a:stretch/>
        </p:blipFill>
        <p:spPr bwMode="auto">
          <a:xfrm>
            <a:off x="6093484" y="2505519"/>
            <a:ext cx="2849295" cy="32997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Горизонтальный свиток 4"/>
          <p:cNvSpPr/>
          <p:nvPr/>
        </p:nvSpPr>
        <p:spPr>
          <a:xfrm>
            <a:off x="1979712" y="3077091"/>
            <a:ext cx="4298649" cy="3837292"/>
          </a:xfrm>
          <a:prstGeom prst="horizontalScroll">
            <a:avLst>
              <a:gd name="adj" fmla="val 5875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«Инженерная графика»</a:t>
            </a:r>
          </a:p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«Домашний мастер»</a:t>
            </a:r>
          </a:p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Хореографическая студия «Ритмы планеты»</a:t>
            </a:r>
          </a:p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«Вокальное мастерство»</a:t>
            </a:r>
          </a:p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Спортивный секции по волейболу,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баскетболу     	      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и легкой атлетике </a:t>
            </a:r>
          </a:p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Художественная студия для начальной школы.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  <a:p>
            <a:pPr marL="7429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Школа раннего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развития «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АБВГДейка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9612784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" r="-37" b="10674"/>
          <a:stretch/>
        </p:blipFill>
        <p:spPr bwMode="auto">
          <a:xfrm>
            <a:off x="-5616" y="0"/>
            <a:ext cx="91484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7787513"/>
              </p:ext>
            </p:extLst>
          </p:nvPr>
        </p:nvGraphicFramePr>
        <p:xfrm>
          <a:off x="18713" y="836712"/>
          <a:ext cx="9093661" cy="5955533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5657736"/>
                <a:gridCol w="1512168"/>
                <a:gridCol w="1923757"/>
              </a:tblGrid>
              <a:tr h="439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название</a:t>
                      </a:r>
                      <a:endParaRPr lang="ru-RU" sz="2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результат</a:t>
                      </a:r>
                      <a:endParaRPr lang="ru-RU" sz="2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направление</a:t>
                      </a:r>
                      <a:endParaRPr lang="ru-RU" sz="2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5417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Республиканская предметная олимпиада школьников по геологии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 место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Естественно-научное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5417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Региональный</a:t>
                      </a:r>
                      <a:r>
                        <a:rPr lang="ru-RU" sz="1800" baseline="0" dirty="0" smtClean="0">
                          <a:effectLst/>
                        </a:rPr>
                        <a:t> этап всероссийского проекта «Ш.У.СТР.И.К. 3</a:t>
                      </a:r>
                      <a:r>
                        <a:rPr lang="en-US" sz="1800" baseline="0" dirty="0" smtClean="0">
                          <a:effectLst/>
                        </a:rPr>
                        <a:t>D</a:t>
                      </a:r>
                      <a:r>
                        <a:rPr lang="ru-RU" sz="1800" baseline="0" dirty="0" smtClean="0">
                          <a:effectLst/>
                        </a:rPr>
                        <a:t>-инженер»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победитель 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Научно-техническое</a:t>
                      </a:r>
                      <a:endParaRPr lang="ru-RU" sz="18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693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kern="1200" dirty="0" err="1" smtClean="0">
                          <a:effectLst/>
                        </a:rPr>
                        <a:t>Региональный</a:t>
                      </a:r>
                      <a:r>
                        <a:rPr lang="uk-UA" sz="1800" kern="1200" dirty="0" smtClean="0">
                          <a:effectLst/>
                        </a:rPr>
                        <a:t>  конкурс по </a:t>
                      </a:r>
                      <a:r>
                        <a:rPr lang="uk-UA" sz="1800" kern="1200" dirty="0" err="1" smtClean="0">
                          <a:effectLst/>
                        </a:rPr>
                        <a:t>черчению</a:t>
                      </a:r>
                      <a:r>
                        <a:rPr lang="uk-UA" sz="1800" kern="1200" baseline="0" dirty="0" smtClean="0">
                          <a:effectLst/>
                        </a:rPr>
                        <a:t>  </a:t>
                      </a:r>
                      <a:r>
                        <a:rPr lang="uk-UA" sz="1800" kern="1200" dirty="0" err="1" smtClean="0">
                          <a:effectLst/>
                        </a:rPr>
                        <a:t>среди</a:t>
                      </a:r>
                      <a:r>
                        <a:rPr lang="uk-UA" sz="1800" kern="1200" dirty="0" smtClean="0">
                          <a:effectLst/>
                        </a:rPr>
                        <a:t>  </a:t>
                      </a:r>
                      <a:r>
                        <a:rPr lang="uk-UA" sz="1800" kern="1200" dirty="0" err="1" smtClean="0">
                          <a:effectLst/>
                        </a:rPr>
                        <a:t>учащихся</a:t>
                      </a:r>
                      <a:r>
                        <a:rPr lang="uk-UA" sz="1800" kern="1200" dirty="0" smtClean="0">
                          <a:effectLst/>
                        </a:rPr>
                        <a:t> </a:t>
                      </a:r>
                      <a:r>
                        <a:rPr lang="uk-UA" sz="1800" kern="1200" baseline="0" dirty="0" err="1" smtClean="0">
                          <a:effectLst/>
                        </a:rPr>
                        <a:t>о</a:t>
                      </a:r>
                      <a:r>
                        <a:rPr lang="uk-UA" sz="1800" kern="1200" dirty="0" err="1" smtClean="0">
                          <a:effectLst/>
                        </a:rPr>
                        <a:t>бщеобразовательных</a:t>
                      </a:r>
                      <a:r>
                        <a:rPr lang="uk-UA" sz="1800" kern="1200" dirty="0" smtClean="0">
                          <a:effectLst/>
                        </a:rPr>
                        <a:t> </a:t>
                      </a:r>
                      <a:r>
                        <a:rPr lang="uk-UA" sz="1800" kern="1200" dirty="0" err="1" smtClean="0">
                          <a:effectLst/>
                        </a:rPr>
                        <a:t>учреждений</a:t>
                      </a:r>
                      <a:r>
                        <a:rPr lang="uk-UA" sz="1800" kern="1200" dirty="0" smtClean="0">
                          <a:effectLst/>
                        </a:rPr>
                        <a:t>   при ЕИ КФУ 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победитель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Научно-техническое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842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Республиканский этап чемпионата </a:t>
                      </a:r>
                      <a:r>
                        <a:rPr lang="ru-RU" sz="1800" kern="1200" dirty="0" err="1" smtClean="0">
                          <a:effectLst/>
                        </a:rPr>
                        <a:t>проф.мастерства</a:t>
                      </a:r>
                      <a:r>
                        <a:rPr lang="ru-RU" sz="1800" kern="1200" dirty="0" smtClean="0">
                          <a:effectLst/>
                        </a:rPr>
                        <a:t> «Молодые профессионалы» по стандартам </a:t>
                      </a:r>
                      <a:r>
                        <a:rPr lang="en-US" sz="1800" kern="1200" dirty="0" smtClean="0">
                          <a:effectLst/>
                        </a:rPr>
                        <a:t> Junior</a:t>
                      </a:r>
                      <a:r>
                        <a:rPr lang="en-US" sz="1800" kern="1200" baseline="0" dirty="0" smtClean="0">
                          <a:effectLst/>
                        </a:rPr>
                        <a:t> Skills</a:t>
                      </a:r>
                      <a:r>
                        <a:rPr lang="ru-RU" sz="1800" kern="1200" baseline="0" dirty="0" smtClean="0">
                          <a:effectLst/>
                        </a:rPr>
                        <a:t> в компетенции «</a:t>
                      </a:r>
                      <a:r>
                        <a:rPr lang="ru-RU" sz="1800" kern="1200" baseline="0" dirty="0" err="1" smtClean="0">
                          <a:effectLst/>
                        </a:rPr>
                        <a:t>Мехатроника</a:t>
                      </a:r>
                      <a:r>
                        <a:rPr lang="ru-RU" sz="1800" kern="1200" baseline="0" dirty="0" smtClean="0">
                          <a:effectLst/>
                        </a:rPr>
                        <a:t>»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 место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Научно-техническое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8091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Всероссийский конкурс проектов учащихся</a:t>
                      </a:r>
                      <a:r>
                        <a:rPr lang="ru-RU" sz="1800" kern="1200" baseline="0" dirty="0" smtClean="0">
                          <a:effectLst/>
                        </a:rPr>
                        <a:t> «Созидание и творчество», номинация «Издательские проекты»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победитель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Социально-значимое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683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Республиканская научно-практическая</a:t>
                      </a:r>
                      <a:r>
                        <a:rPr lang="ru-RU" sz="1800" kern="1200" baseline="0" dirty="0" smtClean="0">
                          <a:effectLst/>
                        </a:rPr>
                        <a:t> конференция школьников «Молодежь в научном  поиске»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лауреат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Социально-значимое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5952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Всероссийский конкурс исследовательских работ «Шаги в науку»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 место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Гуманитарное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780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ХIV республиканская научно-практическая конференция школьников имени </a:t>
                      </a:r>
                      <a:r>
                        <a:rPr lang="ru-RU" sz="1800" kern="1200" dirty="0" err="1" smtClean="0">
                          <a:effectLst/>
                        </a:rPr>
                        <a:t>Л.Н.Толстого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победитель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Гуманитарное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endParaRPr lang="ru-RU" sz="18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Блок-схема: несколько документов 4"/>
          <p:cNvSpPr/>
          <p:nvPr/>
        </p:nvSpPr>
        <p:spPr>
          <a:xfrm>
            <a:off x="107504" y="116632"/>
            <a:ext cx="8777584" cy="864096"/>
          </a:xfrm>
          <a:prstGeom prst="flowChartMultidocumen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обучающихся в  олимпиадах, конкурсах ,  конференциях  </a:t>
            </a:r>
          </a:p>
          <a:p>
            <a:pPr algn="ctr"/>
            <a:endParaRPr lang="ru-RU" sz="4400" b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3261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05763159"/>
              </p:ext>
            </p:extLst>
          </p:nvPr>
        </p:nvGraphicFramePr>
        <p:xfrm>
          <a:off x="-1" y="0"/>
          <a:ext cx="9142831" cy="6869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469" y="116632"/>
            <a:ext cx="2973725" cy="1671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042" y="86569"/>
            <a:ext cx="1608638" cy="1072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Блок-схема: несколько документов 7"/>
          <p:cNvSpPr/>
          <p:nvPr/>
        </p:nvSpPr>
        <p:spPr>
          <a:xfrm>
            <a:off x="1691680" y="-719"/>
            <a:ext cx="4597416" cy="1478262"/>
          </a:xfrm>
          <a:prstGeom prst="flowChartMultidocumen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Предпрофильное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профильное обучения в старших классах</a:t>
            </a:r>
          </a:p>
          <a:p>
            <a:pPr algn="ctr"/>
            <a:endParaRPr lang="ru-RU" sz="36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293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" r="-37" b="10674"/>
          <a:stretch/>
        </p:blipFill>
        <p:spPr bwMode="auto">
          <a:xfrm>
            <a:off x="-5616" y="0"/>
            <a:ext cx="91484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6166"/>
            <a:ext cx="2555776" cy="1686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29452" y="-99392"/>
            <a:ext cx="8229600" cy="652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Результаты  ЕГЭ   за 5 лет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58139"/>
              </p:ext>
            </p:extLst>
          </p:nvPr>
        </p:nvGraphicFramePr>
        <p:xfrm>
          <a:off x="107508" y="755458"/>
          <a:ext cx="8856979" cy="58580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046765"/>
                <a:gridCol w="997141"/>
                <a:gridCol w="997141"/>
                <a:gridCol w="1203983"/>
                <a:gridCol w="1203983"/>
                <a:gridCol w="1203983"/>
                <a:gridCol w="1203983"/>
              </a:tblGrid>
              <a:tr h="1008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2016/2017</a:t>
                      </a:r>
                      <a:endParaRPr kumimoji="0" 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2017/2018</a:t>
                      </a:r>
                      <a:endParaRPr kumimoji="0" 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2018/2019</a:t>
                      </a:r>
                      <a:endParaRPr kumimoji="0" 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2019/2020</a:t>
                      </a:r>
                      <a:endParaRPr kumimoji="0" 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2020/2021</a:t>
                      </a:r>
                      <a:endParaRPr kumimoji="0" 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2021/2022</a:t>
                      </a:r>
                      <a:endParaRPr kumimoji="0" lang="ru-RU" sz="160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</a:tr>
              <a:tr h="439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73,4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77,58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73,06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81,5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78,87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14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(профиль)</a:t>
                      </a: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56,2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61,74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68,24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9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59,06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68,43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59,18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67,39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82,5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76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63,2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60,53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67,43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63,20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77,8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72,31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9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73,4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75,6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62,29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80,7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75,59</a:t>
                      </a:r>
                      <a:endParaRPr kumimoji="0" lang="ru-RU" sz="1600" b="1" kern="12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</a:tr>
              <a:tr h="520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60,1</a:t>
                      </a: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56,54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69,45</a:t>
                      </a: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67,35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53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69,3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78,70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81,56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78,17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6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44" marR="45044" marT="0" marB="0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71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" y="-5724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Picture 2" descr="C:\Users\Admin\Desktop\фото\на уроке Люции и Юлии\IMG_20151008_1112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0"/>
          <a:stretch/>
        </p:blipFill>
        <p:spPr bwMode="auto">
          <a:xfrm>
            <a:off x="316434" y="1364277"/>
            <a:ext cx="2743398" cy="3161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рабочий стол\все документы с ком Рыжиковой\рабочий стол\фото с урока\S63005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5" y="4505152"/>
            <a:ext cx="3121866" cy="2341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\Desktop\для презен колы\116SSCAM\S63005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919" y="4167132"/>
            <a:ext cx="3498271" cy="262370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3" name="Загнутый угол 12"/>
          <p:cNvSpPr/>
          <p:nvPr/>
        </p:nvSpPr>
        <p:spPr>
          <a:xfrm>
            <a:off x="6408216" y="5478984"/>
            <a:ext cx="2679542" cy="1172815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творческих лабораторий в рамках проекта «Школа полного дня»</a:t>
            </a:r>
          </a:p>
        </p:txBody>
      </p:sp>
      <p:pic>
        <p:nvPicPr>
          <p:cNvPr id="19" name="Picture 3" descr="C:\Users\Admin\Documents\фото школы\IMG_20150122_09501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" t="26900" r="20737" b="26136"/>
          <a:stretch/>
        </p:blipFill>
        <p:spPr bwMode="auto">
          <a:xfrm>
            <a:off x="2798698" y="1249787"/>
            <a:ext cx="3803257" cy="3220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нутый угол 10"/>
          <p:cNvSpPr/>
          <p:nvPr/>
        </p:nvSpPr>
        <p:spPr>
          <a:xfrm>
            <a:off x="5724128" y="1364277"/>
            <a:ext cx="3379103" cy="1084459"/>
          </a:xfrm>
          <a:prstGeom prst="foldedCorner">
            <a:avLst>
              <a:gd name="adj" fmla="val 25181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реализация программы «Успешный учитель – успешный 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ученик»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6408216" y="2634439"/>
            <a:ext cx="2678015" cy="1224136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Приближение предметов естественно-научного цикла к жизненным реалиям</a:t>
            </a:r>
          </a:p>
        </p:txBody>
      </p:sp>
      <p:sp>
        <p:nvSpPr>
          <p:cNvPr id="12" name="Загнутый угол 11"/>
          <p:cNvSpPr/>
          <p:nvPr/>
        </p:nvSpPr>
        <p:spPr>
          <a:xfrm>
            <a:off x="6408216" y="4053327"/>
            <a:ext cx="2678015" cy="1121595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роли учителя </a:t>
            </a: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457200" y="66180"/>
            <a:ext cx="8147248" cy="1351458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Перспективные направления  работы школы</a:t>
            </a:r>
            <a:endParaRPr lang="ru-RU" sz="3600" b="1" dirty="0"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Объект 6"/>
          <p:cNvSpPr>
            <a:spLocks noGrp="1"/>
          </p:cNvSpPr>
          <p:nvPr>
            <p:ph idx="1"/>
          </p:nvPr>
        </p:nvSpPr>
        <p:spPr>
          <a:xfrm>
            <a:off x="1934084" y="3308301"/>
            <a:ext cx="3141971" cy="1920899"/>
          </a:xfrm>
          <a:prstGeom prst="wedgeRoundRectCallout">
            <a:avLst>
              <a:gd name="adj1" fmla="val 74232"/>
              <a:gd name="adj2" fmla="val -9585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marL="0" indent="0" algn="ctr">
              <a:buNone/>
            </a:pPr>
            <a:r>
              <a:rPr lang="ru-RU" alt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Цель проекта:</a:t>
            </a:r>
          </a:p>
          <a:p>
            <a:pPr marL="0" indent="0" algn="ctr">
              <a:buNone/>
            </a:pPr>
            <a:r>
              <a:rPr lang="ru-RU" altLang="ru-RU" sz="1400" dirty="0" smtClean="0">
                <a:solidFill>
                  <a:srgbClr val="494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СОЗДАНИЕ </a:t>
            </a:r>
            <a:r>
              <a:rPr lang="ru-RU" altLang="ru-RU" sz="1400" dirty="0">
                <a:solidFill>
                  <a:srgbClr val="494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УСЛОВИЙ</a:t>
            </a: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494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ДЛЯ ФОРМИРОВАНИЯ</a:t>
            </a: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494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УНИВЕРСАЛЬНЫХ И КЛЮЧЕВЫХ</a:t>
            </a:r>
          </a:p>
          <a:p>
            <a:pPr marL="0" indent="0" algn="ctr">
              <a:buNone/>
            </a:pPr>
            <a:r>
              <a:rPr lang="ru-RU" altLang="ru-RU" sz="1400" dirty="0" smtClean="0">
                <a:solidFill>
                  <a:srgbClr val="494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КОМПЕТЕНЦИЙ</a:t>
            </a:r>
          </a:p>
          <a:p>
            <a:pPr marL="0" indent="0" algn="ctr">
              <a:buNone/>
            </a:pPr>
            <a:r>
              <a:rPr lang="ru-RU" altLang="ru-RU" sz="1400" dirty="0" smtClean="0">
                <a:solidFill>
                  <a:srgbClr val="4941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У УЧЕНИКОВ</a:t>
            </a:r>
            <a:endParaRPr lang="ru-RU" altLang="ru-RU" sz="1400" dirty="0">
              <a:solidFill>
                <a:srgbClr val="4941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819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24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7899" y="132267"/>
            <a:ext cx="8892480" cy="1136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39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76" y="132267"/>
            <a:ext cx="9144000" cy="6121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-6408"/>
            <a:ext cx="6336704" cy="1347175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 начальной школе обучаются 689 уч.</a:t>
            </a:r>
            <a:endParaRPr lang="ru-RU" sz="3600" b="1" dirty="0"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0" y="1660611"/>
            <a:ext cx="5364088" cy="33123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>
              <a:buFont typeface="Wingdings" pitchFamily="2" charset="2"/>
              <a:buChar char="ü"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первых классов</a:t>
            </a:r>
          </a:p>
          <a:p>
            <a:pPr marL="571500" lvl="0" indent="-571500">
              <a:buFont typeface="Wingdings" pitchFamily="2" charset="2"/>
              <a:buChar char="ü"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вторых классов</a:t>
            </a:r>
          </a:p>
          <a:p>
            <a:pPr marL="571500" lvl="0" indent="-571500">
              <a:buFont typeface="Wingdings" pitchFamily="2" charset="2"/>
              <a:buChar char="ü"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третьих классов</a:t>
            </a:r>
          </a:p>
          <a:p>
            <a:pPr marL="571500" lvl="0" indent="-571500">
              <a:buFont typeface="Wingdings" pitchFamily="2" charset="2"/>
              <a:buChar char="ü"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четвертых классов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580112" y="3192862"/>
            <a:ext cx="3312368" cy="22483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«Перспектива»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«Начальная школа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века»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«Школа России»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Заголовок 10"/>
          <p:cNvSpPr txBox="1">
            <a:spLocks/>
          </p:cNvSpPr>
          <p:nvPr/>
        </p:nvSpPr>
        <p:spPr>
          <a:xfrm>
            <a:off x="5940152" y="1844824"/>
            <a:ext cx="3087960" cy="92772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600" b="1" dirty="0"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4579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02526" y="56612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0"/>
          <p:cNvSpPr txBox="1">
            <a:spLocks/>
          </p:cNvSpPr>
          <p:nvPr/>
        </p:nvSpPr>
        <p:spPr>
          <a:xfrm>
            <a:off x="192226" y="145094"/>
            <a:ext cx="4855318" cy="100811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zh-CN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Вахитова</a:t>
            </a:r>
            <a:r>
              <a:rPr lang="ru-RU" altLang="zh-C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zh-C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арина Романовна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Admin\Desktop\док. зауча 2022-23\фото учителей профессион\RIM_1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924341" cy="43874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ая выноска 8"/>
          <p:cNvSpPr/>
          <p:nvPr/>
        </p:nvSpPr>
        <p:spPr>
          <a:xfrm>
            <a:off x="5076056" y="116632"/>
            <a:ext cx="4067944" cy="1747489"/>
          </a:xfrm>
          <a:prstGeom prst="wedgeRectCallout">
            <a:avLst>
              <a:gd name="adj1" fmla="val -29587"/>
              <a:gd name="adj2" fmla="val 65472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уроках 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Марина Романовна </a:t>
            </a:r>
            <a:r>
              <a:rPr lang="ru-RU" sz="16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применяет  следующие виды работ в паре: разучивание, пересказ, составление плана, объяснение, обмен опытом, решение задач, проверка техники чтения, вычислений, письменных работ, взятие интервью у напарника</a:t>
            </a:r>
            <a:r>
              <a:rPr lang="ru-RU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5939500"/>
            <a:ext cx="3816424" cy="8899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первой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квалификационной категории.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работы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год.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pic>
        <p:nvPicPr>
          <p:cNvPr id="1027" name="Picture 3" descr="C:\Users\Admin\Documents\фото с телефона\IMG_20170510_1243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94"/>
          <a:stretch/>
        </p:blipFill>
        <p:spPr bwMode="auto">
          <a:xfrm>
            <a:off x="192226" y="1388470"/>
            <a:ext cx="4848694" cy="4700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4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Горизонтальный свиток 9"/>
          <p:cNvSpPr/>
          <p:nvPr/>
        </p:nvSpPr>
        <p:spPr>
          <a:xfrm>
            <a:off x="78219" y="3905672"/>
            <a:ext cx="5501893" cy="2952328"/>
          </a:xfrm>
          <a:prstGeom prst="horizontalScroll">
            <a:avLst>
              <a:gd name="adj" fmla="val 717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10"/>
            <a:ext cx="9133984" cy="684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23928" y="551723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0"/>
          <p:cNvSpPr txBox="1">
            <a:spLocks/>
          </p:cNvSpPr>
          <p:nvPr/>
        </p:nvSpPr>
        <p:spPr>
          <a:xfrm>
            <a:off x="828830" y="94875"/>
            <a:ext cx="5598368" cy="1117558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Вильданова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йсылу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Сальмановна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8830" y="4077072"/>
            <a:ext cx="7076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с одним скругленным углом 13"/>
          <p:cNvSpPr/>
          <p:nvPr/>
        </p:nvSpPr>
        <p:spPr>
          <a:xfrm>
            <a:off x="170250" y="5167285"/>
            <a:ext cx="4680520" cy="1624826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314783"/>
            <a:ext cx="4104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 направлена на развитие умений по применению знаний,  она создает условия для самостоятельного открытия знаний </a:t>
            </a:r>
          </a:p>
        </p:txBody>
      </p:sp>
      <p:pic>
        <p:nvPicPr>
          <p:cNvPr id="13" name="Picture 2" descr="C:\Users\Admin\Desktop\док. зауча 2022-23\фото учителей профессион\IMG_20191205_105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52736"/>
            <a:ext cx="3988300" cy="5317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5317560" y="5732963"/>
            <a:ext cx="3816424" cy="8899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первой квалификационной категории.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лет.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6408285" y="-19410"/>
            <a:ext cx="2502989" cy="1648210"/>
          </a:xfrm>
          <a:prstGeom prst="horizontalScroll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своей работе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 </a:t>
            </a:r>
            <a:r>
              <a:rPr lang="ru-RU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социо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-игровую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технологию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  <p:pic>
        <p:nvPicPr>
          <p:cNvPr id="2051" name="Picture 3" descr="C:\Users\Admin\Desktop\док. зауча 2022-23\фото учителей профессион\IMG_20191205_105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0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" y="5724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0"/>
          <p:cNvSpPr txBox="1">
            <a:spLocks/>
          </p:cNvSpPr>
          <p:nvPr/>
        </p:nvSpPr>
        <p:spPr>
          <a:xfrm>
            <a:off x="503548" y="188640"/>
            <a:ext cx="4572508" cy="108012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Кудашкина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Светлана Алексеевна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Admin\Desktop\док. зауча 2022-23\фото учителей профессион\IMG_20191205_1053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2"/>
          <a:stretch/>
        </p:blipFill>
        <p:spPr bwMode="auto">
          <a:xfrm>
            <a:off x="4651472" y="188640"/>
            <a:ext cx="4501300" cy="55454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220072" y="5471060"/>
            <a:ext cx="3816424" cy="8899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первой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квалификационной категории.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30 лет. 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07504" y="5013177"/>
            <a:ext cx="4968552" cy="1844823"/>
          </a:xfrm>
          <a:prstGeom prst="horizontalScroll">
            <a:avLst>
              <a:gd name="adj" fmla="val 717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Воспитать творческого ученика может только творческий педагог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проблемного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диалога на уроках  учитель формирует УУД.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Admin\Desktop\последние документы с рабочего стола 23-24\фото сс диска\IMG_20191205_1054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02" y="1556792"/>
            <a:ext cx="4368485" cy="3276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62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" y="5724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89229" y="4805838"/>
            <a:ext cx="48011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Включая учащихся в коллективную деятельность, в парах формирует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коммуникативные УУД: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умение слушать и вступать в диалог, участвовать в коллективном обсуждении проблемы, строить продуктивные взаимодействия и сотрудничество с одноклассниками и учителем.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Admin\Desktop\док. зауча 2022-23\фото учителей профессион\RIM_1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96" y="188640"/>
            <a:ext cx="4182741" cy="6275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220072" y="5471060"/>
            <a:ext cx="3816424" cy="8899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первой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квалификационной категории.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39 лет. 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8772" y="4742372"/>
            <a:ext cx="4968552" cy="2204864"/>
          </a:xfrm>
          <a:prstGeom prst="horizontalScroll">
            <a:avLst>
              <a:gd name="adj" fmla="val 717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прекрасная миссия – дарить свою любовь детям!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 позволено судьбой, быть рядом с нашим будущим – с нашими детьми! </a:t>
            </a:r>
          </a:p>
        </p:txBody>
      </p:sp>
      <p:pic>
        <p:nvPicPr>
          <p:cNvPr id="13" name="Picture 3" descr="C:\Users\Admin\Documents\фото и видео праздника осени\Для Луча\DSC_08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484783"/>
            <a:ext cx="4835242" cy="3202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0"/>
          <p:cNvSpPr txBox="1">
            <a:spLocks/>
          </p:cNvSpPr>
          <p:nvPr/>
        </p:nvSpPr>
        <p:spPr>
          <a:xfrm>
            <a:off x="503548" y="188640"/>
            <a:ext cx="4572508" cy="108012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Урманова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Майя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Айсяевна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149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" y="5724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0"/>
          <p:cNvSpPr txBox="1">
            <a:spLocks/>
          </p:cNvSpPr>
          <p:nvPr/>
        </p:nvSpPr>
        <p:spPr>
          <a:xfrm>
            <a:off x="503548" y="188640"/>
            <a:ext cx="4572508" cy="108012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Казачкова Наталья Николаевна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Admin\Desktop\последние документы с рабочего стола 23-24\фото учеников\IMG202201130833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88" y="1484784"/>
            <a:ext cx="4889952" cy="3667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с одним скругленным углом 7"/>
          <p:cNvSpPr/>
          <p:nvPr/>
        </p:nvSpPr>
        <p:spPr>
          <a:xfrm>
            <a:off x="192358" y="5022468"/>
            <a:ext cx="4936149" cy="1728192"/>
          </a:xfrm>
          <a:prstGeom prst="round1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 направлена на развитие умений по применению знаний,  она создает условия для самостоятельного открытия знаний </a:t>
            </a:r>
          </a:p>
        </p:txBody>
      </p:sp>
      <p:pic>
        <p:nvPicPr>
          <p:cNvPr id="1027" name="Picture 3" descr="C:\Users\Admin\Downloads\405157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88" y="1052736"/>
            <a:ext cx="3762895" cy="5028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Горизонтальный свиток 8"/>
          <p:cNvSpPr/>
          <p:nvPr/>
        </p:nvSpPr>
        <p:spPr>
          <a:xfrm>
            <a:off x="6408285" y="-19410"/>
            <a:ext cx="2502989" cy="1648210"/>
          </a:xfrm>
          <a:prstGeom prst="horizontalScroll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своей работе использует и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нтерактивную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технологию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20072" y="5471060"/>
            <a:ext cx="3816424" cy="8899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начальных классов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лет. 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637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Shinsa13\Desktop\фоны презен\531753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5"/>
            <a:ext cx="9144000" cy="688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0"/>
          <p:cNvSpPr txBox="1">
            <a:spLocks/>
          </p:cNvSpPr>
          <p:nvPr/>
        </p:nvSpPr>
        <p:spPr>
          <a:xfrm>
            <a:off x="503548" y="188640"/>
            <a:ext cx="4572508" cy="108012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Белянова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Светлана Анатольевна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3548" y="6271310"/>
            <a:ext cx="84012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по телефону 8(927)493-94-96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Admin\Desktop\АБВГДка 2022-23\IMG20221012140001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9" y="1268760"/>
            <a:ext cx="4691355" cy="35185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208976"/>
            <a:ext cx="3816424" cy="10597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Педагог –психолог первой квалификационной </a:t>
            </a:r>
            <a:r>
              <a:rPr lang="ru-RU" b="1" dirty="0">
                <a:solidFill>
                  <a:srgbClr val="7030A0"/>
                </a:solidFill>
              </a:rPr>
              <a:t>категории.</a:t>
            </a:r>
            <a:endParaRPr lang="ru-RU" dirty="0">
              <a:solidFill>
                <a:srgbClr val="7030A0"/>
              </a:solidFill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Стаж </a:t>
            </a:r>
            <a:r>
              <a:rPr lang="ru-RU" b="1" dirty="0" smtClean="0">
                <a:solidFill>
                  <a:srgbClr val="7030A0"/>
                </a:solidFill>
              </a:rPr>
              <a:t>работы 15 лет.  </a:t>
            </a:r>
            <a:endParaRPr lang="ru-RU" b="1" dirty="0">
              <a:solidFill>
                <a:srgbClr val="7030A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07504" y="4548648"/>
            <a:ext cx="4968552" cy="1844823"/>
          </a:xfrm>
          <a:prstGeom prst="horizontalScroll">
            <a:avLst>
              <a:gd name="adj" fmla="val 717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2000" b="1" i="1" dirty="0">
                <a:solidFill>
                  <a:schemeClr val="tx1"/>
                </a:solidFill>
              </a:rPr>
              <a:t>Помоги  ребенку познать окружающий мир, познать себя, поддержи его в преодолении трудностей и вместе с ним переживи радость успеха, познания и общения.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Admin\Desktop\док. зауча 2018\фото учителей профессион\DSC_3228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74" y="1439571"/>
            <a:ext cx="3468332" cy="4953900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04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54" y="8671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7899" y="132267"/>
            <a:ext cx="8892480" cy="1136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39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76" y="132267"/>
            <a:ext cx="9144000" cy="6121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57899" y="1124745"/>
            <a:ext cx="8634582" cy="57362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Суббота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8-40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часов до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11-50 часов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Собрание для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подготовишек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декабря в      10.00 часов</a:t>
            </a:r>
          </a:p>
          <a:p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16, 23    декабря</a:t>
            </a:r>
          </a:p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 20,  27 января</a:t>
            </a:r>
          </a:p>
          <a:p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10, 17, 24  февраля</a:t>
            </a:r>
          </a:p>
          <a:p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9,16 марта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евраль-апрель  1 занятие с психологом по записи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(927)493-94-96</a:t>
            </a: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0"/>
          <p:cNvSpPr txBox="1">
            <a:spLocks noGrp="1"/>
          </p:cNvSpPr>
          <p:nvPr>
            <p:ph type="title"/>
          </p:nvPr>
        </p:nvSpPr>
        <p:spPr>
          <a:xfrm>
            <a:off x="589339" y="8671"/>
            <a:ext cx="8229600" cy="114300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Режим работы 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АБВГДейки</a:t>
            </a:r>
            <a:endParaRPr lang="ru-RU" sz="3600" b="1" dirty="0"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46559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54" y="8671"/>
            <a:ext cx="9144000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7899" y="132267"/>
            <a:ext cx="8892480" cy="1136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39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76" y="132267"/>
            <a:ext cx="9144000" cy="6121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-6408"/>
            <a:ext cx="8280920" cy="1347175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Закрепленная территория за МБОУ «СОШ №20» города Альметьевска РТ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3533" y="1340768"/>
            <a:ext cx="8634582" cy="54005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Улица Тельмана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 №22а, 28а, 41,43, 45, 47, 49, 51, 55, 58, 58а, 59,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59а, 60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61а, 62, 63, 64, 65,66,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67,68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Улица </a:t>
            </a:r>
            <a:r>
              <a:rPr lang="ru-RU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Фахретдина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 №3, 5, 11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Улица Советская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дома № 123,125, 147, 149, 151, 151а,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153а, 153б, 153в,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155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Улица Сулеймановой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 № 1, 3, 5, 7, 10, 12,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13,20,22,22а,23</a:t>
            </a:r>
          </a:p>
          <a:p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Улица </a:t>
            </a:r>
            <a:r>
              <a:rPr lang="ru-RU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Нариманова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дом 105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1349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6681" y="116632"/>
            <a:ext cx="856895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Расписание занятий "</a:t>
            </a:r>
            <a:r>
              <a:rPr kumimoji="0" lang="ru-RU" alt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АБВГДейки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Кабинеты – </a:t>
            </a:r>
            <a:r>
              <a:rPr lang="ru-RU" altLang="ru-RU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16,14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(2 этаж</a:t>
            </a:r>
            <a:r>
              <a:rPr lang="ru-RU" altLang="ru-RU" sz="28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), </a:t>
            </a:r>
            <a:r>
              <a:rPr lang="ru-RU" altLang="ru-RU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20 (3 этаж),28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(3 этаж),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(1 этаж).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426913"/>
              </p:ext>
            </p:extLst>
          </p:nvPr>
        </p:nvGraphicFramePr>
        <p:xfrm>
          <a:off x="186641" y="1700808"/>
          <a:ext cx="8928992" cy="4696460"/>
        </p:xfrm>
        <a:graphic>
          <a:graphicData uri="http://schemas.openxmlformats.org/drawingml/2006/table">
            <a:tbl>
              <a:tblPr firstRow="1" firstCol="1" bandRow="1"/>
              <a:tblGrid>
                <a:gridCol w="4580573"/>
                <a:gridCol w="4348419"/>
              </a:tblGrid>
              <a:tr h="15940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 группа «Капельки»</a:t>
                      </a:r>
                      <a:endParaRPr lang="ru-RU" sz="3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Начало занятий 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 8.40 до 10.15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286" marR="642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2группа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«Бусинки»</a:t>
                      </a: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Начало занятий 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 9.15 до 10.50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286" marR="642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9643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 группа «Звездочки»</a:t>
                      </a:r>
                      <a:endParaRPr lang="ru-RU" sz="3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Начало занятий 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 9.50 до 11.25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286" marR="642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 группа</a:t>
                      </a:r>
                      <a:endParaRPr lang="ru-RU" sz="3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«Дружные ребята»</a:t>
                      </a:r>
                      <a:endParaRPr lang="ru-RU" sz="3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Начало занятий 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9685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 10.15 до 11.50</a:t>
                      </a: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286" marR="642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399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Admin\Desktop\IMG_20181201_0838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" y="-1"/>
            <a:ext cx="4494125" cy="599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IMG_20181201_0838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0" y="-9779000"/>
            <a:ext cx="6312600" cy="841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IMG_20181201_0838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4960350" cy="66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IMG_20181201_083851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519" y="2276872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276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hinsa13\Desktop\фоны презен\53175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76" y="8671"/>
            <a:ext cx="9164322" cy="685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57899" y="132267"/>
            <a:ext cx="8892480" cy="1136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39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18292"/>
            <a:ext cx="9144000" cy="6121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кругленный прямоугольник 1"/>
          <p:cNvSpPr/>
          <p:nvPr/>
        </p:nvSpPr>
        <p:spPr>
          <a:xfrm rot="21088795">
            <a:off x="804857" y="822696"/>
            <a:ext cx="7552619" cy="1952425"/>
          </a:xfrm>
          <a:prstGeom prst="roundRect">
            <a:avLst>
              <a:gd name="adj" fmla="val 1318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20698377">
            <a:off x="982549" y="1357679"/>
            <a:ext cx="6515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ждем вас в нашей школе!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7833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3839</TotalTime>
  <Words>1094</Words>
  <Application>Microsoft Office PowerPoint</Application>
  <PresentationFormat>Экран (4:3)</PresentationFormat>
  <Paragraphs>334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МБОУ «СОШ №20»  г.Альметьевска  Республики Татарстан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начальной школе обучаются 689 уч.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Режим работы АБВГДейки</vt:lpstr>
      <vt:lpstr>Закрепленная территория за МБОУ «СОШ №20» города Альметьевска РТ </vt:lpstr>
      <vt:lpstr>Презентация PowerPoint</vt:lpstr>
      <vt:lpstr>Презентация PowerPoint</vt:lpstr>
      <vt:lpstr>Презентация PowerPoint</vt:lpstr>
    </vt:vector>
  </TitlesOfParts>
  <Company>МОУ-СОШ №20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Ведущей концептуальной идеей проекта является достижение нового качества образовательных процессов через реализацию приоритетных направлений в области  улучшения качества образования, создание нового образовательного учреждения, в котором образование ориентировано на самореализацию личности с учетом возможностей, склонностей, способностей и интересов для раскрытия ее нравственного и интеллектуального потенциала; на создание стимулирующих условий развития творческой личности ученика и учителя на основе современных педагогических технологий.</dc:title>
  <dc:creator>МОУ-СОШ №20</dc:creator>
  <cp:lastModifiedBy>Admin</cp:lastModifiedBy>
  <cp:revision>263</cp:revision>
  <dcterms:created xsi:type="dcterms:W3CDTF">2016-03-03T13:12:51Z</dcterms:created>
  <dcterms:modified xsi:type="dcterms:W3CDTF">2023-09-21T09:16:22Z</dcterms:modified>
</cp:coreProperties>
</file>